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39" autoAdjust="0"/>
  </p:normalViewPr>
  <p:slideViewPr>
    <p:cSldViewPr snapToGrid="0">
      <p:cViewPr varScale="1">
        <p:scale>
          <a:sx n="82" d="100"/>
          <a:sy n="82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21/03/2024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21/03/2024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8838" y="3841"/>
            <a:ext cx="1399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15509" y="-1345"/>
            <a:ext cx="1399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5D93D19-36DF-B09F-606D-EF00956F4F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91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0963" y="758952"/>
            <a:ext cx="5314717" cy="32275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Ruolo del Medico di Medicina Generale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641998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tx1"/>
                </a:solidFill>
              </a:rPr>
              <a:t>Giancarlo Conterno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5688" y="106543"/>
            <a:ext cx="7641771" cy="97038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Ruolo del MMG	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036" y="1166327"/>
            <a:ext cx="6079074" cy="585029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it-IT" sz="4000" b="1" dirty="0">
                <a:solidFill>
                  <a:schemeClr val="tx1"/>
                </a:solidFill>
              </a:rPr>
              <a:t>Lo screening per il diabete dovrebbe essere preso in considerazione in tutti gli adulti di ogni età in sovrappeso (BMI ≥ 25 (o 23 negli asiatici) con una o più tra le seguenti condizioni:</a:t>
            </a:r>
          </a:p>
          <a:p>
            <a:pPr algn="ctr">
              <a:buFontTx/>
              <a:buChar char="-"/>
            </a:pPr>
            <a:r>
              <a:rPr lang="it-IT" sz="4000" b="1" dirty="0">
                <a:solidFill>
                  <a:schemeClr val="tx1"/>
                </a:solidFill>
              </a:rPr>
              <a:t>Inattività fisica</a:t>
            </a:r>
          </a:p>
          <a:p>
            <a:pPr algn="ctr">
              <a:buFontTx/>
              <a:buChar char="-"/>
            </a:pPr>
            <a:r>
              <a:rPr lang="it-IT" sz="4000" b="1" dirty="0">
                <a:solidFill>
                  <a:schemeClr val="tx1"/>
                </a:solidFill>
              </a:rPr>
              <a:t>Familiarità di primo grado per DM tipo 2 (genitori, fratelli)</a:t>
            </a:r>
          </a:p>
          <a:p>
            <a:pPr algn="ctr">
              <a:buFontTx/>
              <a:buChar char="-"/>
            </a:pPr>
            <a:r>
              <a:rPr lang="it-IT" sz="4000" b="1" dirty="0">
                <a:solidFill>
                  <a:schemeClr val="tx1"/>
                </a:solidFill>
              </a:rPr>
              <a:t>Gruppo etnico ad alto rischio</a:t>
            </a:r>
          </a:p>
          <a:p>
            <a:pPr algn="ctr">
              <a:buFontTx/>
              <a:buChar char="-"/>
            </a:pPr>
            <a:r>
              <a:rPr lang="it-IT" sz="4000" b="1" dirty="0">
                <a:solidFill>
                  <a:schemeClr val="tx1"/>
                </a:solidFill>
              </a:rPr>
              <a:t>Ipertensione arteriosa, bassi livelli HDL (&lt; 35mg/dl) o elevati valori di trigliceridi (&gt;250mg/dl)</a:t>
            </a:r>
          </a:p>
          <a:p>
            <a:pPr algn="ctr">
              <a:buFontTx/>
              <a:buChar char="-"/>
            </a:pPr>
            <a:r>
              <a:rPr lang="it-IT" sz="4000" b="1" dirty="0">
                <a:solidFill>
                  <a:schemeClr val="tx1"/>
                </a:solidFill>
              </a:rPr>
              <a:t>Steatosi epatica non alcolica (NAFLD)</a:t>
            </a:r>
          </a:p>
          <a:p>
            <a:pPr algn="ctr">
              <a:buFontTx/>
              <a:buChar char="-"/>
            </a:pPr>
            <a:r>
              <a:rPr lang="it-IT" sz="4000" b="1" dirty="0">
                <a:solidFill>
                  <a:schemeClr val="tx1"/>
                </a:solidFill>
              </a:rPr>
              <a:t>Nella donna: neonato di peso &gt; 4 Kg o pregresso diabete gestazionale</a:t>
            </a:r>
          </a:p>
          <a:p>
            <a:pPr algn="ctr">
              <a:buFontTx/>
              <a:buChar char="-"/>
            </a:pPr>
            <a:r>
              <a:rPr lang="it-IT" sz="4000" b="1" dirty="0" err="1">
                <a:solidFill>
                  <a:schemeClr val="tx1"/>
                </a:solidFill>
              </a:rPr>
              <a:t>Sdr</a:t>
            </a:r>
            <a:r>
              <a:rPr lang="it-IT" sz="4000" b="1" dirty="0">
                <a:solidFill>
                  <a:schemeClr val="tx1"/>
                </a:solidFill>
              </a:rPr>
              <a:t> dell’ovaio policistico o altre  condizioni di </a:t>
            </a:r>
            <a:r>
              <a:rPr lang="it-IT" sz="4000" b="1" dirty="0" err="1">
                <a:solidFill>
                  <a:schemeClr val="tx1"/>
                </a:solidFill>
              </a:rPr>
              <a:t>insulino</a:t>
            </a:r>
            <a:r>
              <a:rPr lang="it-IT" sz="4000" b="1" dirty="0">
                <a:solidFill>
                  <a:schemeClr val="tx1"/>
                </a:solidFill>
              </a:rPr>
              <a:t>-resistenza</a:t>
            </a:r>
          </a:p>
          <a:p>
            <a:pPr algn="ctr">
              <a:buFontTx/>
              <a:buChar char="-"/>
            </a:pPr>
            <a:r>
              <a:rPr lang="it-IT" sz="4000" b="1" dirty="0">
                <a:solidFill>
                  <a:schemeClr val="tx1"/>
                </a:solidFill>
              </a:rPr>
              <a:t>Evidenza clinica di malattie cardiovascolari</a:t>
            </a:r>
          </a:p>
          <a:p>
            <a:pPr algn="ctr">
              <a:buFontTx/>
              <a:buChar char="-"/>
            </a:pPr>
            <a:r>
              <a:rPr lang="it-IT" sz="4000" b="1" dirty="0" err="1">
                <a:solidFill>
                  <a:schemeClr val="tx1"/>
                </a:solidFill>
              </a:rPr>
              <a:t>Hb</a:t>
            </a:r>
            <a:r>
              <a:rPr lang="it-IT" sz="4000" b="1" dirty="0">
                <a:solidFill>
                  <a:schemeClr val="tx1"/>
                </a:solidFill>
              </a:rPr>
              <a:t> Glicata ≥ 39 </a:t>
            </a:r>
            <a:r>
              <a:rPr lang="it-IT" sz="4000" b="1" dirty="0" err="1">
                <a:solidFill>
                  <a:schemeClr val="tx1"/>
                </a:solidFill>
              </a:rPr>
              <a:t>mmol</a:t>
            </a:r>
            <a:r>
              <a:rPr lang="it-IT" sz="4000" b="1" dirty="0">
                <a:solidFill>
                  <a:schemeClr val="tx1"/>
                </a:solidFill>
              </a:rPr>
              <a:t>/mol (5,7%), IGT o IFG in un precedente test di screening</a:t>
            </a:r>
          </a:p>
          <a:p>
            <a:pPr algn="ctr"/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7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5688" y="106543"/>
            <a:ext cx="7641771" cy="97038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Caso Clinico	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036" y="1166327"/>
            <a:ext cx="6079074" cy="585029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Gina 48 anni con </a:t>
            </a:r>
            <a:r>
              <a:rPr lang="it-IT" sz="2800" b="1" dirty="0" err="1">
                <a:solidFill>
                  <a:schemeClr val="tx1"/>
                </a:solidFill>
              </a:rPr>
              <a:t>obesita’</a:t>
            </a:r>
            <a:r>
              <a:rPr lang="it-IT" sz="2800" b="1" dirty="0">
                <a:solidFill>
                  <a:schemeClr val="tx1"/>
                </a:solidFill>
              </a:rPr>
              <a:t> grave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-intertrigine sottomammaria 03/2021 (</a:t>
            </a:r>
            <a:r>
              <a:rPr lang="it-IT" sz="2800" b="1" dirty="0" err="1">
                <a:solidFill>
                  <a:schemeClr val="tx1"/>
                </a:solidFill>
              </a:rPr>
              <a:t>bMI</a:t>
            </a:r>
            <a:r>
              <a:rPr lang="it-IT" sz="2800" b="1" dirty="0">
                <a:solidFill>
                  <a:schemeClr val="tx1"/>
                </a:solidFill>
              </a:rPr>
              <a:t> 46, 134 kg 1,70 h)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-terapia dietetica da 03/2021 a 3/2022 con misurazione del </a:t>
            </a:r>
            <a:r>
              <a:rPr lang="it-IT" sz="2800" b="1" dirty="0" err="1">
                <a:solidFill>
                  <a:schemeClr val="tx1"/>
                </a:solidFill>
              </a:rPr>
              <a:t>Bmi</a:t>
            </a:r>
            <a:r>
              <a:rPr lang="it-IT" sz="2800" b="1" dirty="0">
                <a:solidFill>
                  <a:schemeClr val="tx1"/>
                </a:solidFill>
              </a:rPr>
              <a:t> ogni 2-3 mesi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-malattia di </a:t>
            </a:r>
            <a:r>
              <a:rPr lang="it-IT" sz="2800" b="1" dirty="0" err="1">
                <a:solidFill>
                  <a:schemeClr val="tx1"/>
                </a:solidFill>
              </a:rPr>
              <a:t>hanglund</a:t>
            </a:r>
            <a:r>
              <a:rPr lang="it-IT" sz="2800" b="1" dirty="0">
                <a:solidFill>
                  <a:schemeClr val="tx1"/>
                </a:solidFill>
              </a:rPr>
              <a:t> 08/2021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-visita psichiatrica 10/2021: </a:t>
            </a:r>
            <a:r>
              <a:rPr lang="it-IT" sz="2800" b="1" dirty="0" err="1">
                <a:solidFill>
                  <a:schemeClr val="tx1"/>
                </a:solidFill>
              </a:rPr>
              <a:t>bindge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eating</a:t>
            </a:r>
            <a:r>
              <a:rPr lang="it-IT" sz="2800" b="1" dirty="0">
                <a:solidFill>
                  <a:schemeClr val="tx1"/>
                </a:solidFill>
              </a:rPr>
              <a:t> disorder</a:t>
            </a:r>
          </a:p>
          <a:p>
            <a:pPr algn="ctr"/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5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5688" y="106543"/>
            <a:ext cx="7641771" cy="97038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Caso Clinico	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036" y="1166328"/>
            <a:ext cx="6079074" cy="5131836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-03/2022 BMI 41,52 (peso 120kg)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-perdita del follow up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-03/2023 GONALGIA IN </a:t>
            </a:r>
            <a:r>
              <a:rPr lang="it-IT" sz="2800" b="1" dirty="0" err="1">
                <a:solidFill>
                  <a:schemeClr val="tx1"/>
                </a:solidFill>
              </a:rPr>
              <a:t>GONartrosi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-07/2023 </a:t>
            </a:r>
            <a:r>
              <a:rPr lang="it-IT" sz="2800" b="1" dirty="0" err="1">
                <a:solidFill>
                  <a:schemeClr val="tx1"/>
                </a:solidFill>
              </a:rPr>
              <a:t>VISIta</a:t>
            </a:r>
            <a:r>
              <a:rPr lang="it-IT" sz="2800" b="1" dirty="0">
                <a:solidFill>
                  <a:schemeClr val="tx1"/>
                </a:solidFill>
              </a:rPr>
              <a:t> dietologica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-11/2023 lombosciatalgia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-12/2023 </a:t>
            </a:r>
            <a:r>
              <a:rPr lang="it-IT" sz="2800" b="1" dirty="0" err="1">
                <a:solidFill>
                  <a:schemeClr val="tx1"/>
                </a:solidFill>
              </a:rPr>
              <a:t>o.s.a.s</a:t>
            </a:r>
            <a:r>
              <a:rPr lang="it-IT" sz="28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it-IT" sz="2800" b="1" u="sng" dirty="0">
                <a:solidFill>
                  <a:schemeClr val="tx1"/>
                </a:solidFill>
              </a:rPr>
              <a:t>PZ non COMPLIANTE</a:t>
            </a:r>
          </a:p>
        </p:txBody>
      </p:sp>
    </p:spTree>
    <p:extLst>
      <p:ext uri="{BB962C8B-B14F-4D97-AF65-F5344CB8AC3E}">
        <p14:creationId xmlns:p14="http://schemas.microsoft.com/office/powerpoint/2010/main" val="72277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0963" y="758952"/>
            <a:ext cx="5314717" cy="1797636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CRITERI DI INCLUSIONE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0963" y="2752531"/>
            <a:ext cx="5850294" cy="3704253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Età ≥ 16 anni</a:t>
            </a:r>
          </a:p>
          <a:p>
            <a:pPr marL="514350" indent="-514350" algn="ctr">
              <a:buAutoNum type="arabicParenR"/>
            </a:pPr>
            <a:r>
              <a:rPr lang="it-IT" sz="2800" b="1" dirty="0">
                <a:solidFill>
                  <a:schemeClr val="tx1"/>
                </a:solidFill>
              </a:rPr>
              <a:t>Affetti da </a:t>
            </a:r>
            <a:r>
              <a:rPr lang="it-IT" sz="2800" b="1" dirty="0" err="1">
                <a:solidFill>
                  <a:schemeClr val="tx1"/>
                </a:solidFill>
              </a:rPr>
              <a:t>obesita’</a:t>
            </a:r>
            <a:r>
              <a:rPr lang="it-IT" sz="2800" b="1" dirty="0">
                <a:solidFill>
                  <a:schemeClr val="tx1"/>
                </a:solidFill>
              </a:rPr>
              <a:t> grave (BMI ≥ 40 kg/m2</a:t>
            </a:r>
          </a:p>
          <a:p>
            <a:pPr marL="514350" indent="-514350">
              <a:buAutoNum type="arabicParenR"/>
            </a:pPr>
            <a:r>
              <a:rPr lang="it-IT" sz="2800" b="1" dirty="0" err="1">
                <a:solidFill>
                  <a:schemeClr val="tx1"/>
                </a:solidFill>
              </a:rPr>
              <a:t>Obesita’</a:t>
            </a:r>
            <a:r>
              <a:rPr lang="it-IT" sz="2800" b="1" dirty="0">
                <a:solidFill>
                  <a:schemeClr val="tx1"/>
                </a:solidFill>
              </a:rPr>
              <a:t> di II grado (BMI 35-39,9) con complicanze associate (CARDIOPATIA ISCHEMICA, </a:t>
            </a:r>
            <a:r>
              <a:rPr lang="it-IT" sz="2800" b="1" dirty="0" err="1">
                <a:solidFill>
                  <a:schemeClr val="tx1"/>
                </a:solidFill>
              </a:rPr>
              <a:t>O.S.A.s</a:t>
            </a:r>
            <a:r>
              <a:rPr lang="it-IT" sz="2800" b="1" dirty="0">
                <a:solidFill>
                  <a:schemeClr val="tx1"/>
                </a:solidFill>
              </a:rPr>
              <a:t>., DIABETE MELLITO, ARTROPATIE)</a:t>
            </a:r>
          </a:p>
        </p:txBody>
      </p:sp>
    </p:spTree>
    <p:extLst>
      <p:ext uri="{BB962C8B-B14F-4D97-AF65-F5344CB8AC3E}">
        <p14:creationId xmlns:p14="http://schemas.microsoft.com/office/powerpoint/2010/main" val="350758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0963" y="758952"/>
            <a:ext cx="5314717" cy="1797636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CRITERI DI ESCLUSIONE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0963" y="2752531"/>
            <a:ext cx="5850294" cy="3704253"/>
          </a:xfrm>
        </p:spPr>
        <p:txBody>
          <a:bodyPr>
            <a:normAutofit fontScale="92500"/>
          </a:bodyPr>
          <a:lstStyle/>
          <a:p>
            <a:pPr marL="514350" indent="-514350" algn="ctr">
              <a:buAutoNum type="arabicParenR"/>
            </a:pPr>
            <a:r>
              <a:rPr lang="it-IT" sz="2800" b="1" dirty="0">
                <a:solidFill>
                  <a:schemeClr val="tx1"/>
                </a:solidFill>
              </a:rPr>
              <a:t>Età &lt; 16 anni</a:t>
            </a:r>
          </a:p>
          <a:p>
            <a:pPr marL="514350" indent="-514350" algn="ctr">
              <a:buAutoNum type="arabicParenR"/>
            </a:pPr>
            <a:r>
              <a:rPr lang="it-IT" sz="2800" b="1" dirty="0">
                <a:solidFill>
                  <a:schemeClr val="tx1"/>
                </a:solidFill>
              </a:rPr>
              <a:t>PZ normopeso (BMI 18-24,9)</a:t>
            </a:r>
          </a:p>
          <a:p>
            <a:pPr marL="514350" indent="-514350" algn="ctr">
              <a:buAutoNum type="arabicParenR"/>
            </a:pPr>
            <a:r>
              <a:rPr lang="it-IT" sz="2800" b="1" dirty="0">
                <a:solidFill>
                  <a:schemeClr val="tx1"/>
                </a:solidFill>
              </a:rPr>
              <a:t>Pz sovrappeso (</a:t>
            </a:r>
            <a:r>
              <a:rPr lang="it-IT" sz="2800" b="1" dirty="0" err="1">
                <a:solidFill>
                  <a:schemeClr val="tx1"/>
                </a:solidFill>
              </a:rPr>
              <a:t>bmi</a:t>
            </a:r>
            <a:r>
              <a:rPr lang="it-IT" sz="2800" b="1" dirty="0">
                <a:solidFill>
                  <a:schemeClr val="tx1"/>
                </a:solidFill>
              </a:rPr>
              <a:t> 25-29,9)</a:t>
            </a:r>
          </a:p>
          <a:p>
            <a:pPr marL="514350" indent="-514350" algn="ctr">
              <a:buAutoNum type="arabicParenR"/>
            </a:pPr>
            <a:r>
              <a:rPr lang="it-IT" sz="2800" b="1" dirty="0">
                <a:solidFill>
                  <a:schemeClr val="tx1"/>
                </a:solidFill>
              </a:rPr>
              <a:t>Pz affetto da </a:t>
            </a:r>
            <a:r>
              <a:rPr lang="it-IT" sz="2800" b="1" dirty="0" err="1">
                <a:solidFill>
                  <a:schemeClr val="tx1"/>
                </a:solidFill>
              </a:rPr>
              <a:t>Obesita’</a:t>
            </a:r>
            <a:r>
              <a:rPr lang="it-IT" sz="2800" b="1" dirty="0">
                <a:solidFill>
                  <a:schemeClr val="tx1"/>
                </a:solidFill>
              </a:rPr>
              <a:t> di I grado (BMI 30-34,9) o con </a:t>
            </a:r>
            <a:r>
              <a:rPr lang="it-IT" sz="2800" b="1" dirty="0" err="1">
                <a:solidFill>
                  <a:schemeClr val="tx1"/>
                </a:solidFill>
              </a:rPr>
              <a:t>obesita’</a:t>
            </a:r>
            <a:r>
              <a:rPr lang="it-IT" sz="2800" b="1" dirty="0">
                <a:solidFill>
                  <a:schemeClr val="tx1"/>
                </a:solidFill>
              </a:rPr>
              <a:t> di ii grado senza complicanze associate</a:t>
            </a:r>
          </a:p>
        </p:txBody>
      </p:sp>
    </p:spTree>
    <p:extLst>
      <p:ext uri="{BB962C8B-B14F-4D97-AF65-F5344CB8AC3E}">
        <p14:creationId xmlns:p14="http://schemas.microsoft.com/office/powerpoint/2010/main" val="401608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7037" y="327446"/>
            <a:ext cx="5314717" cy="1753795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Criteri o  linee di indirizzo?  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037" y="2354094"/>
            <a:ext cx="6079074" cy="2355085"/>
          </a:xfrm>
        </p:spPr>
        <p:txBody>
          <a:bodyPr>
            <a:normAutofit lnSpcReduction="10000"/>
          </a:bodyPr>
          <a:lstStyle/>
          <a:p>
            <a:pPr marL="457200" indent="-457200" algn="ctr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</a:rPr>
              <a:t>Pz con </a:t>
            </a:r>
            <a:r>
              <a:rPr lang="it-IT" sz="2800" b="1" dirty="0" err="1">
                <a:solidFill>
                  <a:schemeClr val="tx1"/>
                </a:solidFill>
              </a:rPr>
              <a:t>obesita’</a:t>
            </a:r>
            <a:r>
              <a:rPr lang="it-IT" sz="2800" b="1" dirty="0">
                <a:solidFill>
                  <a:schemeClr val="tx1"/>
                </a:solidFill>
              </a:rPr>
              <a:t> di i grado giovani Senza/con complicanze associate</a:t>
            </a:r>
          </a:p>
          <a:p>
            <a:pPr marL="457200" indent="-457200" algn="ctr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</a:rPr>
              <a:t>Pz con </a:t>
            </a:r>
            <a:r>
              <a:rPr lang="it-IT" sz="2800" b="1" dirty="0" err="1">
                <a:solidFill>
                  <a:schemeClr val="tx1"/>
                </a:solidFill>
              </a:rPr>
              <a:t>obesita’</a:t>
            </a:r>
            <a:r>
              <a:rPr lang="it-IT" sz="2800" b="1" dirty="0">
                <a:solidFill>
                  <a:schemeClr val="tx1"/>
                </a:solidFill>
              </a:rPr>
              <a:t> di II grado con complicanze associate</a:t>
            </a:r>
          </a:p>
        </p:txBody>
      </p:sp>
      <p:pic>
        <p:nvPicPr>
          <p:cNvPr id="5" name="Immagine 4" descr="Immagine che contiene persona, vestiti, Viso umano, testo&#10;&#10;Descrizione generata automaticamente">
            <a:extLst>
              <a:ext uri="{FF2B5EF4-FFF2-40B4-BE49-F238E27FC236}">
                <a16:creationId xmlns:a16="http://schemas.microsoft.com/office/drawing/2014/main" id="{82F26D70-26EB-B893-45B0-38129BE42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20" y="4709179"/>
            <a:ext cx="2619375" cy="1743075"/>
          </a:xfrm>
          <a:prstGeom prst="rect">
            <a:avLst/>
          </a:prstGeom>
        </p:spPr>
      </p:pic>
      <p:pic>
        <p:nvPicPr>
          <p:cNvPr id="7" name="Immagine 6" descr="Immagine che contiene testo, unghia/chiodo, dito, persona&#10;&#10;Descrizione generata automaticamente">
            <a:extLst>
              <a:ext uri="{FF2B5EF4-FFF2-40B4-BE49-F238E27FC236}">
                <a16:creationId xmlns:a16="http://schemas.microsoft.com/office/drawing/2014/main" id="{9CFD5A8C-50A7-5242-20A7-6645220F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44" y="4709179"/>
            <a:ext cx="24669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4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722" y="342036"/>
            <a:ext cx="5314717" cy="100524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IMPEGNATIVA	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037" y="2354094"/>
            <a:ext cx="6079074" cy="2355085"/>
          </a:xfrm>
        </p:spPr>
        <p:txBody>
          <a:bodyPr>
            <a:normAutofit/>
          </a:bodyPr>
          <a:lstStyle/>
          <a:p>
            <a:pPr marL="457200" indent="-457200" algn="ctr">
              <a:buFontTx/>
              <a:buChar char="-"/>
            </a:pPr>
            <a:endParaRPr lang="it-IT" sz="2800" b="1" dirty="0">
              <a:solidFill>
                <a:srgbClr val="FFC000"/>
              </a:solidFill>
            </a:endParaRPr>
          </a:p>
        </p:txBody>
      </p:sp>
      <p:pic>
        <p:nvPicPr>
          <p:cNvPr id="6" name="Immagine 5" descr="Immagine che contiene testo, schermata, ricevuta, numero&#10;&#10;Descrizione generata automaticamente">
            <a:extLst>
              <a:ext uri="{FF2B5EF4-FFF2-40B4-BE49-F238E27FC236}">
                <a16:creationId xmlns:a16="http://schemas.microsoft.com/office/drawing/2014/main" id="{CEEC1665-9915-FE67-F159-7B9C8D073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51" y="1682884"/>
            <a:ext cx="6392060" cy="4681698"/>
          </a:xfrm>
          <a:prstGeom prst="rect">
            <a:avLst/>
          </a:prstGeom>
        </p:spPr>
      </p:pic>
      <p:sp>
        <p:nvSpPr>
          <p:cNvPr id="9" name="Freccia in giù 8">
            <a:extLst>
              <a:ext uri="{FF2B5EF4-FFF2-40B4-BE49-F238E27FC236}">
                <a16:creationId xmlns:a16="http://schemas.microsoft.com/office/drawing/2014/main" id="{DEC14D58-727C-D2CC-C57A-57796CA73735}"/>
              </a:ext>
            </a:extLst>
          </p:cNvPr>
          <p:cNvSpPr/>
          <p:nvPr/>
        </p:nvSpPr>
        <p:spPr>
          <a:xfrm>
            <a:off x="7492482" y="4963886"/>
            <a:ext cx="307910" cy="6718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C66"/>
              </a:solidFill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B4C1900E-29A3-BFA8-0642-08258E377BF4}"/>
              </a:ext>
            </a:extLst>
          </p:cNvPr>
          <p:cNvSpPr/>
          <p:nvPr/>
        </p:nvSpPr>
        <p:spPr>
          <a:xfrm>
            <a:off x="7492482" y="2559699"/>
            <a:ext cx="307910" cy="6718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6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82" y="360697"/>
            <a:ext cx="6904653" cy="166404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EMATICI (ultimi 6 mesi)	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037" y="1418253"/>
            <a:ext cx="6079074" cy="5079050"/>
          </a:xfrm>
        </p:spPr>
        <p:txBody>
          <a:bodyPr>
            <a:normAutofit fontScale="62500" lnSpcReduction="20000"/>
          </a:bodyPr>
          <a:lstStyle/>
          <a:p>
            <a:pPr marL="457200" indent="-457200" algn="ctr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</a:rPr>
              <a:t>Emocromo, </a:t>
            </a:r>
          </a:p>
          <a:p>
            <a:pPr marL="457200" indent="-457200" algn="ctr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</a:rPr>
              <a:t>glicemia a digiuno, HbA1c, </a:t>
            </a:r>
          </a:p>
          <a:p>
            <a:pPr marL="457200" indent="-457200" algn="ctr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</a:rPr>
              <a:t>funzionalità epatica (AST, ALT, </a:t>
            </a:r>
            <a:r>
              <a:rPr lang="it-IT" sz="2800" b="1" dirty="0" err="1">
                <a:solidFill>
                  <a:schemeClr val="tx1"/>
                </a:solidFill>
              </a:rPr>
              <a:t>gGT</a:t>
            </a:r>
            <a:r>
              <a:rPr lang="it-IT" sz="2800" b="1" dirty="0">
                <a:solidFill>
                  <a:schemeClr val="tx1"/>
                </a:solidFill>
              </a:rPr>
              <a:t>),</a:t>
            </a:r>
          </a:p>
          <a:p>
            <a:pPr marL="457200" indent="-457200" algn="ctr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</a:rPr>
              <a:t> funzionalità renale (creatinina, uricemia)</a:t>
            </a:r>
          </a:p>
          <a:p>
            <a:pPr marL="457200" indent="-457200" algn="ctr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</a:rPr>
              <a:t> quadro lipidico (CT,HDL, TG),</a:t>
            </a:r>
          </a:p>
          <a:p>
            <a:pPr marL="457200" indent="-457200" algn="ctr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</a:rPr>
              <a:t> funzionalità tiroidea (TSH reflex),</a:t>
            </a:r>
          </a:p>
          <a:p>
            <a:pPr marL="457200" indent="-457200" algn="ctr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</a:rPr>
              <a:t> proteina C reattiva, </a:t>
            </a:r>
          </a:p>
          <a:p>
            <a:pPr marL="457200" indent="-457200" algn="ctr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</a:rPr>
              <a:t>elettroliti sierici (sodio, potassio, fosforo, calcio, magnesio), </a:t>
            </a:r>
          </a:p>
          <a:p>
            <a:pPr marL="457200" indent="-457200" algn="ctr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</a:rPr>
              <a:t>metabolismo del ferro (sideremia, transferrina, ferritina) </a:t>
            </a:r>
          </a:p>
          <a:p>
            <a:pPr marL="457200" indent="-457200" algn="ctr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</a:rPr>
              <a:t>acido folico, vitamina B12, 25-OH vitamina D.</a:t>
            </a:r>
          </a:p>
          <a:p>
            <a:pPr marL="457200" indent="-457200" algn="ctr">
              <a:buFontTx/>
              <a:buChar char="-"/>
            </a:pPr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2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5688" y="0"/>
            <a:ext cx="7641771" cy="97038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PREVALENZA U.S.A.	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037" y="1418253"/>
            <a:ext cx="6079074" cy="5079050"/>
          </a:xfrm>
        </p:spPr>
        <p:txBody>
          <a:bodyPr>
            <a:normAutofit/>
          </a:bodyPr>
          <a:lstStyle/>
          <a:p>
            <a:pPr algn="ctr"/>
            <a:endParaRPr lang="it-IT" sz="1800" dirty="0"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457200" indent="-457200" algn="ctr">
              <a:buFontTx/>
              <a:buChar char="-"/>
            </a:pPr>
            <a:endParaRPr lang="it-IT" sz="2800" b="1" dirty="0">
              <a:solidFill>
                <a:srgbClr val="FFC000"/>
              </a:solidFill>
            </a:endParaRPr>
          </a:p>
        </p:txBody>
      </p:sp>
      <p:pic>
        <p:nvPicPr>
          <p:cNvPr id="5" name="Immagine 4" descr="Immagine che contiene testo, diagramma, mappa&#10;&#10;Descrizione generata automaticamente">
            <a:extLst>
              <a:ext uri="{FF2B5EF4-FFF2-40B4-BE49-F238E27FC236}">
                <a16:creationId xmlns:a16="http://schemas.microsoft.com/office/drawing/2014/main" id="{350F2EC4-48AF-2FBD-D0D1-432B867C5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21" y="755401"/>
            <a:ext cx="7004179" cy="4377857"/>
          </a:xfrm>
          <a:prstGeom prst="rect">
            <a:avLst/>
          </a:prstGeom>
        </p:spPr>
      </p:pic>
      <p:pic>
        <p:nvPicPr>
          <p:cNvPr id="9" name="Immagine 8" descr="Immagine che contiene mappa, diagramma&#10;&#10;Descrizione generata automaticamente">
            <a:extLst>
              <a:ext uri="{FF2B5EF4-FFF2-40B4-BE49-F238E27FC236}">
                <a16:creationId xmlns:a16="http://schemas.microsoft.com/office/drawing/2014/main" id="{0ABB4F77-FFB2-CB8A-8AFB-631C0DC05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98" y="4791823"/>
            <a:ext cx="3573625" cy="206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5688" y="106543"/>
            <a:ext cx="7641771" cy="97038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PATOGENESI	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037" y="1418253"/>
            <a:ext cx="6079074" cy="3608188"/>
          </a:xfrm>
        </p:spPr>
        <p:txBody>
          <a:bodyPr>
            <a:normAutofit/>
          </a:bodyPr>
          <a:lstStyle/>
          <a:p>
            <a:pPr algn="ctr"/>
            <a:endParaRPr lang="it-IT" sz="1800" dirty="0"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457200" indent="-457200" algn="ctr">
              <a:buFontTx/>
              <a:buChar char="-"/>
            </a:pPr>
            <a:endParaRPr lang="it-IT" sz="2800" b="1" dirty="0">
              <a:solidFill>
                <a:srgbClr val="FFC000"/>
              </a:solidFill>
            </a:endParaRPr>
          </a:p>
        </p:txBody>
      </p:sp>
      <p:pic>
        <p:nvPicPr>
          <p:cNvPr id="6" name="Immagine 5" descr="Immagine che contiene testo, Petto nudo&#10;&#10;Descrizione generata automaticamente">
            <a:extLst>
              <a:ext uri="{FF2B5EF4-FFF2-40B4-BE49-F238E27FC236}">
                <a16:creationId xmlns:a16="http://schemas.microsoft.com/office/drawing/2014/main" id="{F09967F3-55A7-7B01-0E67-B3BC4F2A6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23" y="1996752"/>
            <a:ext cx="6950977" cy="4072985"/>
          </a:xfrm>
          <a:prstGeom prst="rect">
            <a:avLst/>
          </a:prstGeom>
        </p:spPr>
      </p:pic>
      <p:sp>
        <p:nvSpPr>
          <p:cNvPr id="9" name="Freccia in giù 8">
            <a:extLst>
              <a:ext uri="{FF2B5EF4-FFF2-40B4-BE49-F238E27FC236}">
                <a16:creationId xmlns:a16="http://schemas.microsoft.com/office/drawing/2014/main" id="{6B5DD121-77D9-1083-369F-E0D52D3C6492}"/>
              </a:ext>
            </a:extLst>
          </p:cNvPr>
          <p:cNvSpPr/>
          <p:nvPr/>
        </p:nvSpPr>
        <p:spPr>
          <a:xfrm>
            <a:off x="10641564" y="1101013"/>
            <a:ext cx="419877" cy="871653"/>
          </a:xfrm>
          <a:prstGeom prst="downArrow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0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2301" y="535751"/>
            <a:ext cx="7641771" cy="97038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Ruolo del MMG	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037" y="1418253"/>
            <a:ext cx="6079074" cy="5029200"/>
          </a:xfrm>
        </p:spPr>
        <p:txBody>
          <a:bodyPr>
            <a:normAutofit lnSpcReduction="10000"/>
          </a:bodyPr>
          <a:lstStyle/>
          <a:p>
            <a:pPr algn="ctr"/>
            <a:endParaRPr lang="it-IT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457200" indent="-457200" algn="ctr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</a:rPr>
              <a:t>INTERCETTAZIONE PRECOCE DEL PAZIENTE (</a:t>
            </a:r>
            <a:r>
              <a:rPr lang="it-IT" sz="2800" b="1" u="sng" dirty="0">
                <a:solidFill>
                  <a:schemeClr val="tx1"/>
                </a:solidFill>
              </a:rPr>
              <a:t>BMI</a:t>
            </a:r>
            <a:r>
              <a:rPr lang="it-IT" sz="2800" b="1" dirty="0">
                <a:solidFill>
                  <a:schemeClr val="tx1"/>
                </a:solidFill>
              </a:rPr>
              <a:t>) per dati antropometrici o per screening  diabetologico</a:t>
            </a:r>
            <a:endParaRPr lang="it-IT" sz="1600" b="1" dirty="0">
              <a:solidFill>
                <a:schemeClr val="tx1"/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</a:rPr>
              <a:t>Intercettazione del paziente per le complicanze legate </a:t>
            </a:r>
            <a:r>
              <a:rPr lang="it-IT" sz="2800" b="1" dirty="0" err="1">
                <a:solidFill>
                  <a:schemeClr val="tx1"/>
                </a:solidFill>
              </a:rPr>
              <a:t>all’obesita’</a:t>
            </a:r>
            <a:r>
              <a:rPr lang="it-IT" sz="2800" b="1" dirty="0">
                <a:solidFill>
                  <a:schemeClr val="tx1"/>
                </a:solidFill>
              </a:rPr>
              <a:t> stessa</a:t>
            </a:r>
          </a:p>
          <a:p>
            <a:pPr marL="457200" indent="-457200" algn="ctr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</a:rPr>
              <a:t>Follow up del pz chirurgico (gestione integrata?)</a:t>
            </a:r>
          </a:p>
          <a:p>
            <a:pPr algn="ctr"/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455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235</TotalTime>
  <Words>489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RetrospectVTI</vt:lpstr>
      <vt:lpstr>Ruolo del Medico di Medicina Generale</vt:lpstr>
      <vt:lpstr>CRITERI DI INCLUSIONE</vt:lpstr>
      <vt:lpstr>CRITERI DI ESCLUSIONE</vt:lpstr>
      <vt:lpstr>Criteri o  linee di indirizzo?  </vt:lpstr>
      <vt:lpstr>IMPEGNATIVA </vt:lpstr>
      <vt:lpstr>EMATICI (ultimi 6 mesi) </vt:lpstr>
      <vt:lpstr>PREVALENZA U.S.A. </vt:lpstr>
      <vt:lpstr>PATOGENESI </vt:lpstr>
      <vt:lpstr>Ruolo del MMG </vt:lpstr>
      <vt:lpstr>Ruolo del MMG </vt:lpstr>
      <vt:lpstr>Caso Clinico </vt:lpstr>
      <vt:lpstr>Caso Clinico 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Giancarlo Conterno</cp:lastModifiedBy>
  <cp:revision>10</cp:revision>
  <dcterms:created xsi:type="dcterms:W3CDTF">2022-02-27T17:36:31Z</dcterms:created>
  <dcterms:modified xsi:type="dcterms:W3CDTF">2024-03-21T14:29:57Z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